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3" r:id="rId2"/>
    <p:sldId id="324" r:id="rId3"/>
    <p:sldId id="325" r:id="rId4"/>
    <p:sldId id="326" r:id="rId5"/>
    <p:sldId id="327" r:id="rId6"/>
    <p:sldId id="328" r:id="rId7"/>
    <p:sldId id="336" r:id="rId8"/>
    <p:sldId id="335" r:id="rId9"/>
    <p:sldId id="330" r:id="rId10"/>
    <p:sldId id="332" r:id="rId11"/>
    <p:sldId id="333" r:id="rId12"/>
    <p:sldId id="334" r:id="rId13"/>
    <p:sldId id="340" r:id="rId14"/>
    <p:sldId id="339" r:id="rId15"/>
    <p:sldId id="341" r:id="rId16"/>
    <p:sldId id="342" r:id="rId17"/>
    <p:sldId id="345" r:id="rId18"/>
    <p:sldId id="347" r:id="rId19"/>
    <p:sldId id="348" r:id="rId20"/>
    <p:sldId id="343" r:id="rId21"/>
    <p:sldId id="344" r:id="rId22"/>
    <p:sldId id="320" r:id="rId23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268AD1"/>
    <a:srgbClr val="2AA19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4683-B513-44AB-9051-66A7A1AD7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C9E8F-803D-482A-A802-A16EBC507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3F8A3-1633-454F-BBBA-C31C8C7E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3D420-44DB-497E-B3D6-ECA59B06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7E93E-E0CD-4C50-AA4D-78CAD836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433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C317-503F-413F-87AE-849F80A3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65F86-77AE-4783-80BE-BCA26C24B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FD15B-B3E4-46D4-8AD9-51C5B076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641FD-1A6B-4CA0-9273-28991064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5DA4C-A150-4DB4-897F-73874243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362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1C4269-E25B-43E5-B4AD-680C9BBB6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29571-7756-4944-88C6-0D3D206F9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BD27B-C049-443E-AA48-DCED7003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B9B11-5744-42DE-A604-9F5F1006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29615-D557-48C4-B91D-8DEE2A62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048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6CA1-0773-402D-B65E-3D2B0268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60D79-A7E0-41DB-B05B-C470ECDC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031"/>
            <a:ext cx="10515600" cy="4055932"/>
          </a:xfrm>
        </p:spPr>
        <p:txBody>
          <a:bodyPr/>
          <a:lstStyle>
            <a:lvl1pPr>
              <a:spcAft>
                <a:spcPts val="1000"/>
              </a:spcAft>
              <a:defRPr>
                <a:latin typeface="+mj-lt"/>
              </a:defRPr>
            </a:lvl1pPr>
            <a:lvl2pPr>
              <a:spcAft>
                <a:spcPts val="1000"/>
              </a:spcAft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B18E9-16F2-4ABF-A90D-55191905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D74F5-2C16-477E-9952-29F3D5EB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FA4F-A32F-4F8E-9090-C5C337D8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885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2589-B113-4118-9956-2AE8702D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5530-1070-4EA4-BB10-9EE4CE38B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C155E-9E5C-4960-979F-625298E1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F6B64-2222-405A-8C18-B23C24DC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7F76F-2390-4C3B-B919-DCFAA64A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312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5DD8-F8D3-4CE7-BC53-7FBD05B2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70BC-E4B6-448B-ABA5-19A6EB823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C1240-D942-40DF-8813-E705B6367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B31DB-1F6E-4452-BA9F-D38FBDB2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BE895-2709-4106-A79F-CEE00D601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5FE66-678F-4DFE-AFE0-079586E8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523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D1DA-5393-42D6-A373-C8DDA32D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191B-9616-48E6-B543-C82D3C23F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D9E69-A3C4-43DC-86F6-5C84A0A5B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DD653-8B8F-49B8-9235-E3B704FFF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5EDA4-C67F-4E84-AF0A-973E45A1B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C4196-62FF-4852-B842-DA7FF15F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911BA3-3CD8-4F21-9B70-003653A5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F6C11-6E35-4985-951B-8ABD89F9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32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E2E1-45D7-4E9F-B02F-6D5A2914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EDE85-E345-4BB2-904B-BCE0ECED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CE34-1327-43E4-AA43-14AA40D8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D9A3F-5921-4D8C-9D73-7F273421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513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0A2B6-A1B2-4ACC-8AC5-989CF78F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5E022-9EED-4537-AC25-8F54C7DC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010EB-0905-4724-AD45-6B3E2C82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545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0794-9B16-4EAF-BBD4-C71B5BD1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1B6-A5E2-4C0E-B67F-3C564EABD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D12F6-494C-4288-B9C8-68229B2EF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AB2C1-D642-4534-9531-2999D2C2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7A0EA-567E-4339-93B3-D7853D51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9EDD5-FD38-4039-AE02-4FA5BF21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049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DDB89-4F29-4C3B-8793-AD4AA187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1BE95-49F0-44C3-9317-D89EB4218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DA4B5-9A73-4E1E-A58D-CEECA89D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9D5C9-F7B0-4FE2-8A09-B37CEF1F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D31DA-5196-497D-BCFB-17748AC1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24465-C0E1-4886-A36F-78C3CFCA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52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BFA62-D94D-4188-9339-D724BAE6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B35D9-8978-49FF-8859-B4B99096D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03D34-47C5-4B29-916A-0EDB902C5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54DE4-C5D4-45DE-8C0A-A98A411394CA}" type="datetimeFigureOut">
              <a:rPr lang="en-NL" smtClean="0"/>
              <a:t>02/09/2019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CA028-2AA3-43C1-97E7-49F17530B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4950E-6336-474F-BD11-7FD59850B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250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F215A5-691F-4336-9D48-32514EF88D60}"/>
              </a:ext>
            </a:extLst>
          </p:cNvPr>
          <p:cNvSpPr txBox="1"/>
          <p:nvPr/>
        </p:nvSpPr>
        <p:spPr>
          <a:xfrm>
            <a:off x="527900" y="4524866"/>
            <a:ext cx="655660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Part 2:</a:t>
            </a:r>
          </a:p>
          <a:p>
            <a:r>
              <a:rPr lang="en-GB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ML in Geosciences</a:t>
            </a:r>
            <a:endParaRPr lang="en-NL" sz="6000" dirty="0">
              <a:solidFill>
                <a:schemeClr val="tx1">
                  <a:lumMod val="65000"/>
                  <a:lumOff val="3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0F2FE1-077B-4973-83AC-1C94AD57C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113" y="228600"/>
            <a:ext cx="3755261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78DFEF2-D37D-45D5-931D-9F7E95E23AD8}"/>
              </a:ext>
            </a:extLst>
          </p:cNvPr>
          <p:cNvSpPr txBox="1"/>
          <p:nvPr/>
        </p:nvSpPr>
        <p:spPr>
          <a:xfrm rot="16200000">
            <a:off x="7274387" y="592995"/>
            <a:ext cx="109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CRC Press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34535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5C59-9326-4EDD-89F3-2112CEC2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Properties: Shift-Invariance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D2641A-D9A1-468F-805C-26839CF57C4C}"/>
              </a:ext>
            </a:extLst>
          </p:cNvPr>
          <p:cNvSpPr/>
          <p:nvPr/>
        </p:nvSpPr>
        <p:spPr>
          <a:xfrm>
            <a:off x="1985962" y="1921019"/>
            <a:ext cx="8220075" cy="4343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4A3F3-C49A-47F5-8925-A30D5C9C1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4031" r="28124" b="2361"/>
          <a:stretch/>
        </p:blipFill>
        <p:spPr>
          <a:xfrm>
            <a:off x="2486025" y="2360468"/>
            <a:ext cx="1766887" cy="19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4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33333E-6 L 0.42683 0.215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41" y="10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B5C59-9326-4EDD-89F3-2112CEC29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Properties: Scale-“Invariance”</a:t>
            </a:r>
            <a:endParaRPr lang="en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D2641A-D9A1-468F-805C-26839CF57C4C}"/>
              </a:ext>
            </a:extLst>
          </p:cNvPr>
          <p:cNvSpPr/>
          <p:nvPr/>
        </p:nvSpPr>
        <p:spPr>
          <a:xfrm>
            <a:off x="1985962" y="1921019"/>
            <a:ext cx="8220075" cy="43434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4A3F3-C49A-47F5-8925-A30D5C9C1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4031" r="28124" b="2361"/>
          <a:stretch/>
        </p:blipFill>
        <p:spPr>
          <a:xfrm>
            <a:off x="4133850" y="2941493"/>
            <a:ext cx="1766887" cy="190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3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D54C-D8E2-4530-AA55-5A169772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Properties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B5014-C1DA-4CB5-9662-A07BE9F41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Practically speaking, most CNNs are robust to: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 Translation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 Rotation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GB" dirty="0"/>
              <a:t> Scaling</a:t>
            </a:r>
          </a:p>
          <a:p>
            <a:r>
              <a:rPr lang="en-GB" dirty="0"/>
              <a:t>Intuition: CNNs look for local patterns (“features”) in the data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8400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D54C-D8E2-4530-AA55-5A169772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Architecture</a:t>
            </a:r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AA497-C0EB-4E86-B7D1-8AFFF60E4C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8" t="22364" r="65086" b="67208"/>
          <a:stretch/>
        </p:blipFill>
        <p:spPr>
          <a:xfrm rot="5400000">
            <a:off x="125618" y="3900487"/>
            <a:ext cx="3206340" cy="948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59DE6D-0EF6-41EB-AD11-9C0032B526ED}"/>
              </a:ext>
            </a:extLst>
          </p:cNvPr>
          <p:cNvSpPr/>
          <p:nvPr/>
        </p:nvSpPr>
        <p:spPr>
          <a:xfrm>
            <a:off x="3190875" y="2822985"/>
            <a:ext cx="552450" cy="31551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DA589DF-CF35-44C3-BAD7-3972A106C3A9}"/>
              </a:ext>
            </a:extLst>
          </p:cNvPr>
          <p:cNvSpPr/>
          <p:nvPr/>
        </p:nvSpPr>
        <p:spPr>
          <a:xfrm>
            <a:off x="4095750" y="2822985"/>
            <a:ext cx="552450" cy="31551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BF78D2-C11D-4201-980A-04FCF63C7CD4}"/>
              </a:ext>
            </a:extLst>
          </p:cNvPr>
          <p:cNvSpPr/>
          <p:nvPr/>
        </p:nvSpPr>
        <p:spPr>
          <a:xfrm>
            <a:off x="5000625" y="2822985"/>
            <a:ext cx="552450" cy="315513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2089F2-76D3-4B99-A99B-7A5F4137CCA2}"/>
              </a:ext>
            </a:extLst>
          </p:cNvPr>
          <p:cNvSpPr txBox="1"/>
          <p:nvPr/>
        </p:nvSpPr>
        <p:spPr>
          <a:xfrm rot="16200000">
            <a:off x="2604685" y="4215883"/>
            <a:ext cx="17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Feature Layer #1</a:t>
            </a:r>
            <a:endParaRPr lang="en-NL" dirty="0"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4AF3CB-0DF4-45B2-8C00-775FA11F756C}"/>
              </a:ext>
            </a:extLst>
          </p:cNvPr>
          <p:cNvSpPr txBox="1"/>
          <p:nvPr/>
        </p:nvSpPr>
        <p:spPr>
          <a:xfrm rot="16200000">
            <a:off x="3509560" y="4215883"/>
            <a:ext cx="17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Feature Layer #2</a:t>
            </a:r>
            <a:endParaRPr lang="en-NL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411A1-5E48-4B14-8C13-2D6354B8B7C6}"/>
              </a:ext>
            </a:extLst>
          </p:cNvPr>
          <p:cNvSpPr txBox="1"/>
          <p:nvPr/>
        </p:nvSpPr>
        <p:spPr>
          <a:xfrm rot="16200000">
            <a:off x="4414435" y="4215883"/>
            <a:ext cx="1724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Feature Layer #3</a:t>
            </a:r>
            <a:endParaRPr lang="en-NL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677FB3-4DD0-4051-8747-2FFD753F9B4F}"/>
              </a:ext>
            </a:extLst>
          </p:cNvPr>
          <p:cNvSpPr txBox="1"/>
          <p:nvPr/>
        </p:nvSpPr>
        <p:spPr>
          <a:xfrm>
            <a:off x="1129461" y="1887891"/>
            <a:ext cx="1057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+mj-lt"/>
              </a:rPr>
              <a:t>Input</a:t>
            </a:r>
            <a:endParaRPr lang="en-NL" sz="2400" b="1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1F2500-BE35-4AC5-B84F-59138A790B01}"/>
              </a:ext>
            </a:extLst>
          </p:cNvPr>
          <p:cNvSpPr txBox="1"/>
          <p:nvPr/>
        </p:nvSpPr>
        <p:spPr>
          <a:xfrm>
            <a:off x="3005137" y="1887891"/>
            <a:ext cx="273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+mj-lt"/>
              </a:rPr>
              <a:t>Convolution Layers</a:t>
            </a:r>
            <a:endParaRPr lang="en-NL" sz="2400" b="1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DF6115-A4C3-4251-85F4-3AAAABD38401}"/>
              </a:ext>
            </a:extLst>
          </p:cNvPr>
          <p:cNvSpPr/>
          <p:nvPr/>
        </p:nvSpPr>
        <p:spPr>
          <a:xfrm>
            <a:off x="6228281" y="3440317"/>
            <a:ext cx="552450" cy="19204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0280F-80C2-4C9C-BC13-5595E001158D}"/>
              </a:ext>
            </a:extLst>
          </p:cNvPr>
          <p:cNvSpPr/>
          <p:nvPr/>
        </p:nvSpPr>
        <p:spPr>
          <a:xfrm>
            <a:off x="7142680" y="3440317"/>
            <a:ext cx="552450" cy="19204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0DFEA4D-BCBF-4D9A-9715-E4484677FFF3}"/>
              </a:ext>
            </a:extLst>
          </p:cNvPr>
          <p:cNvSpPr/>
          <p:nvPr/>
        </p:nvSpPr>
        <p:spPr>
          <a:xfrm>
            <a:off x="8057079" y="3440317"/>
            <a:ext cx="552450" cy="192046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CD3C8E2-FAC6-48F1-BB1E-29328BA32769}"/>
              </a:ext>
            </a:extLst>
          </p:cNvPr>
          <p:cNvGrpSpPr/>
          <p:nvPr/>
        </p:nvGrpSpPr>
        <p:grpSpPr>
          <a:xfrm rot="16200000">
            <a:off x="9134477" y="3976686"/>
            <a:ext cx="2038350" cy="847725"/>
            <a:chOff x="9020175" y="3429000"/>
            <a:chExt cx="2038350" cy="847725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EF556DC-FC02-41BD-9835-F152F1A0B14C}"/>
                </a:ext>
              </a:extLst>
            </p:cNvPr>
            <p:cNvSpPr/>
            <p:nvPr/>
          </p:nvSpPr>
          <p:spPr>
            <a:xfrm>
              <a:off x="9020175" y="3429000"/>
              <a:ext cx="2038350" cy="847725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029802-C5CC-4275-B117-CE23C42ABB06}"/>
                </a:ext>
              </a:extLst>
            </p:cNvPr>
            <p:cNvSpPr txBox="1"/>
            <p:nvPr/>
          </p:nvSpPr>
          <p:spPr>
            <a:xfrm>
              <a:off x="9324972" y="3637055"/>
              <a:ext cx="15835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+mj-lt"/>
                </a:rPr>
                <a:t>Earthquake</a:t>
              </a:r>
              <a:endParaRPr lang="en-NL" sz="2400" dirty="0">
                <a:latin typeface="+mj-lt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0A6965F0-19D5-4D00-911C-E7EEFAD7EC7E}"/>
              </a:ext>
            </a:extLst>
          </p:cNvPr>
          <p:cNvSpPr txBox="1"/>
          <p:nvPr/>
        </p:nvSpPr>
        <p:spPr>
          <a:xfrm>
            <a:off x="5906811" y="1887891"/>
            <a:ext cx="3024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+mj-lt"/>
              </a:rPr>
              <a:t>Fully-Connected Layers</a:t>
            </a:r>
            <a:endParaRPr lang="en-NL" sz="2400" b="1" dirty="0"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938770-70D0-4061-84E9-39D10449A6EC}"/>
              </a:ext>
            </a:extLst>
          </p:cNvPr>
          <p:cNvSpPr txBox="1"/>
          <p:nvPr/>
        </p:nvSpPr>
        <p:spPr>
          <a:xfrm>
            <a:off x="9383852" y="1887890"/>
            <a:ext cx="153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latin typeface="+mj-lt"/>
              </a:rPr>
              <a:t>Output</a:t>
            </a:r>
            <a:endParaRPr lang="en-NL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28943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DAD54C-D8E2-4530-AA55-5A1697724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Features</a:t>
            </a:r>
            <a:endParaRPr lang="en-NL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425AEF-A474-4CD8-8902-E4CD50C71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05" y="2840038"/>
            <a:ext cx="11532390" cy="318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A2EE6A-DEEB-44DF-99F2-5E455FD70090}"/>
              </a:ext>
            </a:extLst>
          </p:cNvPr>
          <p:cNvSpPr txBox="1"/>
          <p:nvPr/>
        </p:nvSpPr>
        <p:spPr>
          <a:xfrm>
            <a:off x="733424" y="2076450"/>
            <a:ext cx="210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Layer 1</a:t>
            </a:r>
            <a:endParaRPr lang="en-NL" sz="32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04C99D-A287-474C-8B28-DD23558BB210}"/>
              </a:ext>
            </a:extLst>
          </p:cNvPr>
          <p:cNvSpPr txBox="1"/>
          <p:nvPr/>
        </p:nvSpPr>
        <p:spPr>
          <a:xfrm>
            <a:off x="4229100" y="2076449"/>
            <a:ext cx="210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Layer 10</a:t>
            </a:r>
            <a:endParaRPr lang="en-NL" sz="3200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9CB76-D18D-47D0-BC97-BB4604CDC34C}"/>
              </a:ext>
            </a:extLst>
          </p:cNvPr>
          <p:cNvSpPr txBox="1"/>
          <p:nvPr/>
        </p:nvSpPr>
        <p:spPr>
          <a:xfrm>
            <a:off x="8572499" y="2076449"/>
            <a:ext cx="2105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atin typeface="+mj-lt"/>
              </a:rPr>
              <a:t>Layer 20</a:t>
            </a:r>
            <a:endParaRPr lang="en-NL" sz="32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C63D40-7B4C-4696-BD9D-273DDB3CBF2E}"/>
              </a:ext>
            </a:extLst>
          </p:cNvPr>
          <p:cNvSpPr txBox="1"/>
          <p:nvPr/>
        </p:nvSpPr>
        <p:spPr>
          <a:xfrm>
            <a:off x="8858250" y="6140450"/>
            <a:ext cx="2933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>
                <a:latin typeface="+mj-lt"/>
              </a:rPr>
              <a:t>https://devblogs.nvidia.com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91346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401B-02FA-4B95-9084-A42EA3B39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CNN Mechanics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FB8E1D-3093-4655-87B8-0DB4BCCAE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38178" y="1881187"/>
            <a:ext cx="4115643" cy="45064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585FC4-35FB-4FA3-8C2C-14052B0AE5C8}"/>
              </a:ext>
            </a:extLst>
          </p:cNvPr>
          <p:cNvSpPr txBox="1"/>
          <p:nvPr/>
        </p:nvSpPr>
        <p:spPr>
          <a:xfrm>
            <a:off x="2976562" y="6387609"/>
            <a:ext cx="623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>
                <a:latin typeface="+mj-lt"/>
              </a:rPr>
              <a:t>See</a:t>
            </a:r>
            <a:r>
              <a:rPr lang="fr-FR" dirty="0">
                <a:latin typeface="+mj-lt"/>
              </a:rPr>
              <a:t> https://github.com/vdumoulin/conv_arithmetic for more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2611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401B-02FA-4B95-9084-A42EA3B39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CNN Mechanics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282BBA-B2AF-413C-9232-9989F8B6474C}"/>
                  </a:ext>
                </a:extLst>
              </p:cNvPr>
              <p:cNvSpPr txBox="1"/>
              <p:nvPr/>
            </p:nvSpPr>
            <p:spPr>
              <a:xfrm>
                <a:off x="1628775" y="2049830"/>
                <a:ext cx="4680256" cy="1903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16</m:t>
                          </m:r>
                        </m:sup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B282BBA-B2AF-413C-9232-9989F8B64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775" y="2049830"/>
                <a:ext cx="4680256" cy="190347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94E20-6044-4B26-BDBE-275BFCBAC0AB}"/>
                  </a:ext>
                </a:extLst>
              </p:cNvPr>
              <p:cNvSpPr txBox="1"/>
              <p:nvPr/>
            </p:nvSpPr>
            <p:spPr>
              <a:xfrm>
                <a:off x="1628775" y="4731543"/>
                <a:ext cx="681757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0" i="1" smtClean="0">
                              <a:solidFill>
                                <a:srgbClr val="2AA198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sz="4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400" b="0" i="1" smtClean="0">
                                  <a:solidFill>
                                    <a:srgbClr val="268AD1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GB" sz="4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NL" sz="4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7F94E20-6044-4B26-BDBE-275BFCBAC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775" y="4731543"/>
                <a:ext cx="6817572" cy="7642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ECC0B7CF-7169-49C2-AFF3-B6EE94AF7D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277" t="6944" r="5313" b="42355"/>
          <a:stretch/>
        </p:blipFill>
        <p:spPr>
          <a:xfrm>
            <a:off x="8201025" y="501865"/>
            <a:ext cx="3505200" cy="393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14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401B-02FA-4B95-9084-A42EA3B39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CNN Mechanics</a:t>
            </a:r>
            <a:endParaRPr lang="en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87F48A1-EE2C-4299-8CD9-279A371C2E34}"/>
              </a:ext>
            </a:extLst>
          </p:cNvPr>
          <p:cNvGrpSpPr/>
          <p:nvPr/>
        </p:nvGrpSpPr>
        <p:grpSpPr>
          <a:xfrm>
            <a:off x="7610475" y="2025512"/>
            <a:ext cx="2933701" cy="3938172"/>
            <a:chOff x="7905750" y="3119438"/>
            <a:chExt cx="1752601" cy="23526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B187B9E-F403-4999-9204-09B646E8A1F0}"/>
                </a:ext>
              </a:extLst>
            </p:cNvPr>
            <p:cNvSpPr/>
            <p:nvPr/>
          </p:nvSpPr>
          <p:spPr>
            <a:xfrm>
              <a:off x="7905751" y="3719513"/>
              <a:ext cx="1752600" cy="1752600"/>
            </a:xfrm>
            <a:prstGeom prst="rect">
              <a:avLst/>
            </a:prstGeom>
            <a:solidFill>
              <a:srgbClr val="4472C4">
                <a:alpha val="60000"/>
              </a:srgbClr>
            </a:solidFill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CDA4E6-F341-44D8-99F6-A43C3D6340A9}"/>
                </a:ext>
              </a:extLst>
            </p:cNvPr>
            <p:cNvSpPr/>
            <p:nvPr/>
          </p:nvSpPr>
          <p:spPr>
            <a:xfrm>
              <a:off x="7905750" y="3519488"/>
              <a:ext cx="1752600" cy="1752600"/>
            </a:xfrm>
            <a:prstGeom prst="rect">
              <a:avLst/>
            </a:prstGeom>
            <a:solidFill>
              <a:srgbClr val="4472C4">
                <a:alpha val="60000"/>
              </a:srgbClr>
            </a:solidFill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150BF1-0BDD-4D00-8B60-F2EDE760BA24}"/>
                </a:ext>
              </a:extLst>
            </p:cNvPr>
            <p:cNvSpPr/>
            <p:nvPr/>
          </p:nvSpPr>
          <p:spPr>
            <a:xfrm>
              <a:off x="7905750" y="3319463"/>
              <a:ext cx="1752600" cy="1752600"/>
            </a:xfrm>
            <a:prstGeom prst="rect">
              <a:avLst/>
            </a:prstGeom>
            <a:solidFill>
              <a:srgbClr val="4472C4">
                <a:alpha val="60000"/>
              </a:srgbClr>
            </a:solidFill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155DC1-6DC2-4B2C-B7A1-79A486643C8D}"/>
                </a:ext>
              </a:extLst>
            </p:cNvPr>
            <p:cNvSpPr/>
            <p:nvPr/>
          </p:nvSpPr>
          <p:spPr>
            <a:xfrm>
              <a:off x="7905750" y="3119438"/>
              <a:ext cx="1752600" cy="1752600"/>
            </a:xfrm>
            <a:prstGeom prst="rect">
              <a:avLst/>
            </a:prstGeom>
            <a:solidFill>
              <a:srgbClr val="4472C4">
                <a:alpha val="60000"/>
              </a:srgbClr>
            </a:solidFill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79D46F-E165-4ECA-A1DA-B2B89D914ABD}"/>
                  </a:ext>
                </a:extLst>
              </p:cNvPr>
              <p:cNvSpPr txBox="1"/>
              <p:nvPr/>
            </p:nvSpPr>
            <p:spPr>
              <a:xfrm>
                <a:off x="1285875" y="2025512"/>
                <a:ext cx="4600575" cy="3426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en-GB" sz="2800" u="sng" dirty="0">
                    <a:latin typeface="+mj-lt"/>
                  </a:rPr>
                  <a:t>1 convolution layer:</a:t>
                </a:r>
              </a:p>
              <a:p>
                <a:pPr>
                  <a:spcAft>
                    <a:spcPts val="1000"/>
                  </a:spcAft>
                </a:pPr>
                <a:endParaRPr lang="en-GB" sz="2800" dirty="0">
                  <a:latin typeface="+mj-lt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sz="2800" dirty="0">
                    <a:latin typeface="+mj-lt"/>
                  </a:rPr>
                  <a:t> kernel size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sz="2800" dirty="0">
                    <a:latin typeface="+mj-lt"/>
                  </a:rPr>
                  <a:t> filters (in this example: 4)</a:t>
                </a: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+mj-lt"/>
                  </a:rPr>
                  <a:t>Input: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endParaRPr lang="en-GB" sz="2800" dirty="0">
                  <a:latin typeface="+mj-lt"/>
                </a:endParaRPr>
              </a:p>
              <a:p>
                <a:pPr marL="285750" indent="-285750">
                  <a:spcAft>
                    <a:spcPts val="1000"/>
                  </a:spcAft>
                  <a:buFont typeface="Arial" panose="020B0604020202020204" pitchFamily="34" charset="0"/>
                  <a:buChar char="•"/>
                </a:pPr>
                <a:r>
                  <a:rPr lang="en-GB" sz="2800" dirty="0">
                    <a:latin typeface="+mj-lt"/>
                  </a:rPr>
                  <a:t>Output: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GB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endParaRPr lang="en-NL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79D46F-E165-4ECA-A1DA-B2B89D914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75" y="2025512"/>
                <a:ext cx="4600575" cy="3426772"/>
              </a:xfrm>
              <a:prstGeom prst="rect">
                <a:avLst/>
              </a:prstGeom>
              <a:blipFill>
                <a:blip r:embed="rId2"/>
                <a:stretch>
                  <a:fillRect l="-2781" t="-1601" b="-338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2497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583E-A409-4350-9066-15EEDED9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Downsampling</a:t>
            </a:r>
            <a:r>
              <a:rPr lang="en-GB" dirty="0"/>
              <a:t> / pooling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DE306C-FA76-40F5-9A9E-4E1373538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 data often contains redundant information</a:t>
            </a:r>
          </a:p>
          <a:p>
            <a:r>
              <a:rPr lang="en-GB" dirty="0"/>
              <a:t>Incremental </a:t>
            </a:r>
            <a:r>
              <a:rPr lang="en-GB" dirty="0" err="1"/>
              <a:t>downsampling</a:t>
            </a:r>
            <a:r>
              <a:rPr lang="en-GB" dirty="0"/>
              <a:t> of the data: pooling</a:t>
            </a:r>
            <a:endParaRPr lang="en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6979874-A618-45CF-A180-8A4B9A833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3511550"/>
            <a:ext cx="714375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4138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D583E-A409-4350-9066-15EEDED92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CNN Architecture</a:t>
            </a:r>
            <a:endParaRPr lang="en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8CFB162-4065-4A44-85D9-0FE2F70FA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" y="2409514"/>
            <a:ext cx="10968038" cy="3705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14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619F-BEE5-4AC8-8576-365B8D8D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Geo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2B95C4-BC9A-47D4-BD1E-BF03301936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3" t="20619" r="24536" b="11065"/>
          <a:stretch/>
        </p:blipFill>
        <p:spPr>
          <a:xfrm>
            <a:off x="838200" y="1858167"/>
            <a:ext cx="5552388" cy="46851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F4A841-2C8A-45E9-8067-DCB5B36E7F0C}"/>
              </a:ext>
            </a:extLst>
          </p:cNvPr>
          <p:cNvSpPr txBox="1"/>
          <p:nvPr/>
        </p:nvSpPr>
        <p:spPr>
          <a:xfrm rot="16200000">
            <a:off x="-841342" y="4944678"/>
            <a:ext cx="282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Valentine et al. (2012, 2013)</a:t>
            </a:r>
            <a:endParaRPr lang="en-NL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137217-1B05-493F-A232-548EC61716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201" t="20894" r="30876" b="9554"/>
          <a:stretch/>
        </p:blipFill>
        <p:spPr>
          <a:xfrm>
            <a:off x="7192652" y="134036"/>
            <a:ext cx="4901938" cy="640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44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CA1D-4189-4C99-B8F1-8EAF5576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Network – Big Reach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1CFA78-CDB3-4FBF-80ED-A885171E7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 fully-connected networks, the size of a layer is proportional to the size of the input: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/>
                  <a:t>Number of weights scales 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r>
                  <a:rPr lang="en-GB" dirty="0"/>
                  <a:t>Input of 1000 elements =&gt; 1M weights</a:t>
                </a:r>
              </a:p>
              <a:p>
                <a:r>
                  <a:rPr lang="en-GB" dirty="0"/>
                  <a:t>Larger networks require more data and more time to train</a:t>
                </a: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1CFA78-CDB3-4FBF-80ED-A885171E7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8022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1CA1D-4189-4C99-B8F1-8EAF55765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Small Network – Big Reach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1CFA78-CDB3-4FBF-80ED-A885171E76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CNN: size of a layer is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GB" dirty="0"/>
                  <a:t> (constant, depending on kernel size)</a:t>
                </a:r>
              </a:p>
              <a:p>
                <a:r>
                  <a:rPr lang="en-GB" dirty="0"/>
                  <a:t>Kernels in CNN are usually small (3x3, 7x7, etc.)</a:t>
                </a:r>
              </a:p>
              <a:p>
                <a:r>
                  <a:rPr lang="en-GB" dirty="0"/>
                  <a:t>Fewer parameters = faster training, less data</a:t>
                </a:r>
              </a:p>
              <a:p>
                <a:r>
                  <a:rPr lang="en-GB" b="1" dirty="0"/>
                  <a:t>Or</a:t>
                </a:r>
                <a:r>
                  <a:rPr lang="en-GB" dirty="0"/>
                  <a:t>: make network much bigger (= deeper)</a:t>
                </a:r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1CFA78-CDB3-4FBF-80ED-A885171E76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643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Time for dirty hands again…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402320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619F-BEE5-4AC8-8576-365B8D8D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Geo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62A5CE-8E5B-40CE-A848-C96F522C23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18" t="21168" r="41546" b="16014"/>
          <a:stretch/>
        </p:blipFill>
        <p:spPr>
          <a:xfrm>
            <a:off x="6363093" y="365125"/>
            <a:ext cx="5184742" cy="6202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38A089-DF54-4356-8A6B-AE6216437DB4}"/>
              </a:ext>
            </a:extLst>
          </p:cNvPr>
          <p:cNvSpPr txBox="1"/>
          <p:nvPr/>
        </p:nvSpPr>
        <p:spPr>
          <a:xfrm rot="16200000">
            <a:off x="-634712" y="4707876"/>
            <a:ext cx="292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Valentine &amp; </a:t>
            </a:r>
            <a:r>
              <a:rPr lang="en-GB" dirty="0" err="1">
                <a:latin typeface="+mj-lt"/>
              </a:rPr>
              <a:t>Trampert</a:t>
            </a:r>
            <a:r>
              <a:rPr lang="en-GB" dirty="0">
                <a:latin typeface="+mj-lt"/>
              </a:rPr>
              <a:t> (2012)</a:t>
            </a:r>
            <a:endParaRPr lang="en-NL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BF24F3-A1A3-42CF-BBAB-1E864C3C29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20756" r="54072" b="16564"/>
          <a:stretch/>
        </p:blipFill>
        <p:spPr>
          <a:xfrm>
            <a:off x="1140643" y="1979938"/>
            <a:ext cx="4364611" cy="429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860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619F-BEE5-4AC8-8576-365B8D8D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Geo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881F4C-CB06-4E15-A0F8-2DDEE6F81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1" t="23472" r="15859" b="10695"/>
          <a:stretch/>
        </p:blipFill>
        <p:spPr>
          <a:xfrm>
            <a:off x="1362075" y="1824038"/>
            <a:ext cx="9467850" cy="48621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0E82E2-CD53-4D0B-BEF7-194B2B3284B5}"/>
              </a:ext>
            </a:extLst>
          </p:cNvPr>
          <p:cNvSpPr txBox="1"/>
          <p:nvPr/>
        </p:nvSpPr>
        <p:spPr>
          <a:xfrm>
            <a:off x="8801167" y="1454706"/>
            <a:ext cx="177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Ross et al. (2018)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87086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E124E9-7B17-4440-BF04-5201DEA75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918" y="347080"/>
            <a:ext cx="7352163" cy="637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FE619F-BEE5-4AC8-8576-365B8D8D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Geo</a:t>
            </a:r>
            <a:endParaRPr lang="en-N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0E82E2-CD53-4D0B-BEF7-194B2B3284B5}"/>
              </a:ext>
            </a:extLst>
          </p:cNvPr>
          <p:cNvSpPr txBox="1"/>
          <p:nvPr/>
        </p:nvSpPr>
        <p:spPr>
          <a:xfrm rot="5400000">
            <a:off x="8110068" y="2188188"/>
            <a:ext cx="389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+mj-lt"/>
              </a:rPr>
              <a:t>Matteo et al. (in prep) – FAULTS R GEMS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1383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E619F-BEE5-4AC8-8576-365B8D8DF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in Geo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D9D8FB-504E-49D5-A6AF-190EE9222A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72" t="20556" r="12499" b="9584"/>
          <a:stretch/>
        </p:blipFill>
        <p:spPr>
          <a:xfrm>
            <a:off x="1443037" y="1781174"/>
            <a:ext cx="9305926" cy="47910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779A2C-E6B8-4239-A18A-6E3B517E9B37}"/>
              </a:ext>
            </a:extLst>
          </p:cNvPr>
          <p:cNvSpPr txBox="1"/>
          <p:nvPr/>
        </p:nvSpPr>
        <p:spPr>
          <a:xfrm>
            <a:off x="8658225" y="132135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+mj-lt"/>
              </a:rPr>
              <a:t>www.kaggle.com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1824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3BEE0-6A52-49F2-B0B2-23344A429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Workhorse: Convolution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EC3C9-159F-49B2-AB1B-BE0C5A47B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Most Geoscientific problems involve analysis of time-series, images, or volumetric data</a:t>
            </a:r>
          </a:p>
          <a:p>
            <a:r>
              <a:rPr lang="en-GB" dirty="0"/>
              <a:t>Fully-connected Neural Networks do not optimally leverage spatial correlations in the data</a:t>
            </a:r>
          </a:p>
          <a:p>
            <a:r>
              <a:rPr lang="en-GB" dirty="0"/>
              <a:t>Convolutional Neural Networks (CNNs) do a better job at this</a:t>
            </a:r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580371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75AD-E3B2-43B5-A96F-B0F7D6F1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Is this the same cat?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A78D5-8C6B-47B8-8C59-D654B9EA6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4031" r="28124" b="2361"/>
          <a:stretch/>
        </p:blipFill>
        <p:spPr>
          <a:xfrm>
            <a:off x="6772275" y="1881189"/>
            <a:ext cx="3977097" cy="42957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BACD20-E643-493D-844E-96800DD0B2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4031" r="28124" b="2361"/>
          <a:stretch/>
        </p:blipFill>
        <p:spPr>
          <a:xfrm>
            <a:off x="1442628" y="1881189"/>
            <a:ext cx="3977097" cy="429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94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C75AD-E3B2-43B5-A96F-B0F7D6F15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Convolutional Neural Networks (CNN)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11CF1-AF6E-4A95-9955-2E8DF86DB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Rationale</a:t>
            </a:r>
            <a:r>
              <a:rPr lang="en-GB" dirty="0"/>
              <a:t>: signal correlations are mostly local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2A78D5-8C6B-47B8-8C59-D654B9EA6A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2" t="4031" r="28124" b="2361"/>
          <a:stretch/>
        </p:blipFill>
        <p:spPr>
          <a:xfrm>
            <a:off x="7900578" y="1881189"/>
            <a:ext cx="3977097" cy="4295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94072E-0158-4763-A48D-F4BC9BE7D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20756" r="65086" b="46865"/>
          <a:stretch/>
        </p:blipFill>
        <p:spPr>
          <a:xfrm>
            <a:off x="1588319" y="2864448"/>
            <a:ext cx="4507681" cy="331251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C884647-14E9-4C48-B70A-548A2F123008}"/>
              </a:ext>
            </a:extLst>
          </p:cNvPr>
          <p:cNvSpPr/>
          <p:nvPr/>
        </p:nvSpPr>
        <p:spPr>
          <a:xfrm>
            <a:off x="9112381" y="3057525"/>
            <a:ext cx="1088894" cy="7429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4F5B12-53E5-42F2-8D2D-0EFC69840FE1}"/>
              </a:ext>
            </a:extLst>
          </p:cNvPr>
          <p:cNvSpPr/>
          <p:nvPr/>
        </p:nvSpPr>
        <p:spPr>
          <a:xfrm>
            <a:off x="9112381" y="5324475"/>
            <a:ext cx="669794" cy="552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1D052A-D8FF-43F1-8593-CDA19441FDBE}"/>
              </a:ext>
            </a:extLst>
          </p:cNvPr>
          <p:cNvSpPr/>
          <p:nvPr/>
        </p:nvSpPr>
        <p:spPr>
          <a:xfrm>
            <a:off x="9935229" y="5324475"/>
            <a:ext cx="669794" cy="5524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CCDA6A-7415-406D-BD32-C3D89086773F}"/>
              </a:ext>
            </a:extLst>
          </p:cNvPr>
          <p:cNvSpPr/>
          <p:nvPr/>
        </p:nvSpPr>
        <p:spPr>
          <a:xfrm>
            <a:off x="8553450" y="2211789"/>
            <a:ext cx="762000" cy="659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127AB0-538D-42ED-B1AB-9FC2268B54B9}"/>
              </a:ext>
            </a:extLst>
          </p:cNvPr>
          <p:cNvSpPr/>
          <p:nvPr/>
        </p:nvSpPr>
        <p:spPr>
          <a:xfrm>
            <a:off x="10006422" y="2219324"/>
            <a:ext cx="762000" cy="65960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3E1B5B-2201-4C6C-9C93-EEF9BCF7CE98}"/>
              </a:ext>
            </a:extLst>
          </p:cNvPr>
          <p:cNvSpPr/>
          <p:nvPr/>
        </p:nvSpPr>
        <p:spPr>
          <a:xfrm>
            <a:off x="2438400" y="3057526"/>
            <a:ext cx="1524000" cy="1133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3A66F1-9BEE-4C7A-A638-E9A169DBE63D}"/>
              </a:ext>
            </a:extLst>
          </p:cNvPr>
          <p:cNvSpPr/>
          <p:nvPr/>
        </p:nvSpPr>
        <p:spPr>
          <a:xfrm>
            <a:off x="2066925" y="4060229"/>
            <a:ext cx="1219200" cy="1133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32EDEE-43CA-4D73-95F6-79B912B0D2F0}"/>
              </a:ext>
            </a:extLst>
          </p:cNvPr>
          <p:cNvSpPr/>
          <p:nvPr/>
        </p:nvSpPr>
        <p:spPr>
          <a:xfrm>
            <a:off x="1847850" y="5118596"/>
            <a:ext cx="1438275" cy="113347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087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393</Words>
  <Application>Microsoft Office PowerPoint</Application>
  <PresentationFormat>Widescreen</PresentationFormat>
  <Paragraphs>69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Book Antiqua</vt:lpstr>
      <vt:lpstr>Calibri</vt:lpstr>
      <vt:lpstr>Calibri Light</vt:lpstr>
      <vt:lpstr>Cambria Math</vt:lpstr>
      <vt:lpstr>Century Gothic</vt:lpstr>
      <vt:lpstr>Wingdings</vt:lpstr>
      <vt:lpstr>Office Theme</vt:lpstr>
      <vt:lpstr>PowerPoint Presentation</vt:lpstr>
      <vt:lpstr>Examples in Geo</vt:lpstr>
      <vt:lpstr>Examples in Geo</vt:lpstr>
      <vt:lpstr>Examples in Geo</vt:lpstr>
      <vt:lpstr>Examples in Geo</vt:lpstr>
      <vt:lpstr>Examples in Geo</vt:lpstr>
      <vt:lpstr>The Workhorse: Convolution</vt:lpstr>
      <vt:lpstr>Is this the same cat?</vt:lpstr>
      <vt:lpstr>Convolutional Neural Networks (CNN)</vt:lpstr>
      <vt:lpstr>CNN Properties: Shift-Invariance</vt:lpstr>
      <vt:lpstr>CNN Properties: Scale-“Invariance”</vt:lpstr>
      <vt:lpstr>CNN Properties</vt:lpstr>
      <vt:lpstr>CNN Architecture</vt:lpstr>
      <vt:lpstr>CNN Features</vt:lpstr>
      <vt:lpstr>Basic CNN Mechanics</vt:lpstr>
      <vt:lpstr>Basic CNN Mechanics</vt:lpstr>
      <vt:lpstr>Basic CNN Mechanics</vt:lpstr>
      <vt:lpstr>Downsampling / pooling</vt:lpstr>
      <vt:lpstr>CNN Architecture</vt:lpstr>
      <vt:lpstr>Small Network – Big Reach</vt:lpstr>
      <vt:lpstr>Small Network – Big Reach</vt:lpstr>
      <vt:lpstr>Time for dirty hands again…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van den Ende</dc:creator>
  <cp:lastModifiedBy>Martijn van den Ende</cp:lastModifiedBy>
  <cp:revision>79</cp:revision>
  <dcterms:created xsi:type="dcterms:W3CDTF">2019-08-20T13:08:21Z</dcterms:created>
  <dcterms:modified xsi:type="dcterms:W3CDTF">2019-09-02T15:30:51Z</dcterms:modified>
</cp:coreProperties>
</file>